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31" r:id="rId4"/>
    <p:sldId id="258" r:id="rId5"/>
    <p:sldId id="261" r:id="rId6"/>
    <p:sldId id="259" r:id="rId7"/>
    <p:sldId id="260" r:id="rId8"/>
    <p:sldId id="262" r:id="rId9"/>
    <p:sldId id="263" r:id="rId10"/>
    <p:sldId id="265" r:id="rId11"/>
    <p:sldId id="266" r:id="rId12"/>
    <p:sldId id="268" r:id="rId13"/>
    <p:sldId id="269" r:id="rId14"/>
    <p:sldId id="271" r:id="rId15"/>
    <p:sldId id="270" r:id="rId16"/>
    <p:sldId id="267" r:id="rId17"/>
    <p:sldId id="272" r:id="rId18"/>
    <p:sldId id="273" r:id="rId19"/>
    <p:sldId id="274" r:id="rId20"/>
    <p:sldId id="312" r:id="rId21"/>
    <p:sldId id="313" r:id="rId22"/>
    <p:sldId id="264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75" r:id="rId34"/>
    <p:sldId id="295" r:id="rId35"/>
    <p:sldId id="276" r:id="rId36"/>
    <p:sldId id="296" r:id="rId37"/>
    <p:sldId id="324" r:id="rId38"/>
    <p:sldId id="279" r:id="rId39"/>
    <p:sldId id="281" r:id="rId40"/>
    <p:sldId id="277" r:id="rId41"/>
    <p:sldId id="280" r:id="rId42"/>
    <p:sldId id="293" r:id="rId43"/>
    <p:sldId id="294" r:id="rId44"/>
    <p:sldId id="284" r:id="rId45"/>
    <p:sldId id="325" r:id="rId46"/>
    <p:sldId id="326" r:id="rId47"/>
    <p:sldId id="329" r:id="rId48"/>
    <p:sldId id="328" r:id="rId49"/>
    <p:sldId id="330" r:id="rId50"/>
    <p:sldId id="337" r:id="rId51"/>
    <p:sldId id="327" r:id="rId52"/>
    <p:sldId id="33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331"/>
            <p14:sldId id="258"/>
            <p14:sldId id="261"/>
            <p14:sldId id="259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  <p14:sldId id="330"/>
          </p14:sldIdLst>
        </p14:section>
        <p14:section name="Conclusion" id="{E3E7CF2F-EA57-45E3-8C16-D0F364BF3C65}">
          <p14:sldIdLst>
            <p14:sldId id="337"/>
            <p14:sldId id="32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AB"/>
    <a:srgbClr val="A4A4BC"/>
    <a:srgbClr val="BEBECF"/>
    <a:srgbClr val="DCDCE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476" autoAdjust="0"/>
  </p:normalViewPr>
  <p:slideViewPr>
    <p:cSldViewPr snapToGrid="0">
      <p:cViewPr>
        <p:scale>
          <a:sx n="75" d="100"/>
          <a:sy n="75" d="100"/>
        </p:scale>
        <p:origin x="12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dirty="0"/>
              <a:t>L'intelligence </a:t>
            </a:r>
            <a:r>
              <a:rPr lang="fr-FR" b="0" dirty="0"/>
              <a:t>est l'ensemble des processus trouvés dans des systèmes, plus ou moins complexes, vivants ou non, qui permettent </a:t>
            </a:r>
            <a:r>
              <a:rPr lang="fr-FR" b="1" dirty="0"/>
              <a:t>d'apprendre, de comprendre ou de s'adapter </a:t>
            </a:r>
            <a:r>
              <a:rPr lang="fr-FR" b="0" dirty="0"/>
              <a:t>à des situations nouvelles.</a:t>
            </a:r>
          </a:p>
          <a:p>
            <a:endParaRPr lang="fr-FR" dirty="0"/>
          </a:p>
          <a:p>
            <a:r>
              <a:rPr lang="fr-FR" dirty="0"/>
              <a:t>=&gt; Apprentissage, compréhension, et adaptation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verifier que la machine à tout faire a les bons </a:t>
            </a:r>
            <a:r>
              <a:rPr lang="en-US" dirty="0" err="1"/>
              <a:t>paramètres</a:t>
            </a:r>
            <a:r>
              <a:rPr lang="en-US" dirty="0"/>
              <a:t>, on teste sur de nouveaux </a:t>
            </a:r>
            <a:r>
              <a:rPr lang="en-US" dirty="0" err="1"/>
              <a:t>exemples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=&gt; Importance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d’exemple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5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Etape</a:t>
            </a:r>
            <a:r>
              <a:rPr lang="en-US" dirty="0"/>
              <a:t> 1.5: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05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 def: </a:t>
            </a:r>
            <a:r>
              <a:rPr lang="fr-FR" b="0" dirty="0"/>
              <a:t>L'intelligence artificielle (IA) </a:t>
            </a:r>
            <a:r>
              <a:rPr lang="fr-FR" dirty="0"/>
              <a:t>est </a:t>
            </a:r>
            <a:r>
              <a:rPr lang="fr-FR" b="0" dirty="0"/>
              <a:t>l’ensemble de théories et de techniques mises en œuvre en vue de réaliser des machines capables de </a:t>
            </a:r>
            <a:r>
              <a:rPr lang="fr-FR" b="1" dirty="0"/>
              <a:t>simuler l'intelligence humaine</a:t>
            </a:r>
          </a:p>
          <a:p>
            <a:endParaRPr lang="fr-FR" b="0" dirty="0"/>
          </a:p>
          <a:p>
            <a:r>
              <a:rPr lang="fr-FR" b="0" dirty="0"/>
              <a:t>=&gt; Intelligence non humaine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8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5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6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When playing video games, if there are multiple levels, the AI is purposefully made "stupid" (to some extend)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Today, we will be more interested in the "smart" ones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05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AI can be done in various ways: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classical: tell computer what to do (if this do that, etc...)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deep: let the computer deduce by himself what is the best behaviors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=&gt; Today, we will try to understand how computers can "learn by themself"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37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err="1"/>
              <a:t>Définir</a:t>
            </a:r>
            <a:r>
              <a:rPr lang="en-US" dirty="0"/>
              <a:t> entrées / sorties =&gt; on </a:t>
            </a:r>
            <a:r>
              <a:rPr lang="en-US" dirty="0" err="1"/>
              <a:t>cherche</a:t>
            </a:r>
            <a:r>
              <a:rPr lang="en-US" dirty="0"/>
              <a:t> </a:t>
            </a:r>
            <a:r>
              <a:rPr lang="en-US" dirty="0" err="1"/>
              <a:t>donc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fonction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Il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function ‘</a:t>
            </a:r>
            <a:r>
              <a:rPr lang="en-US" dirty="0" err="1"/>
              <a:t>idéale</a:t>
            </a:r>
            <a:r>
              <a:rPr lang="en-US" dirty="0"/>
              <a:t>’, qui </a:t>
            </a:r>
            <a:r>
              <a:rPr lang="en-US" dirty="0" err="1"/>
              <a:t>donne</a:t>
            </a:r>
            <a:r>
              <a:rPr lang="en-US" dirty="0"/>
              <a:t> </a:t>
            </a:r>
            <a:r>
              <a:rPr lang="en-US" dirty="0" err="1"/>
              <a:t>toujours</a:t>
            </a:r>
            <a:r>
              <a:rPr lang="en-US" dirty="0"/>
              <a:t> la bonne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le </a:t>
            </a:r>
            <a:r>
              <a:rPr lang="en-US" dirty="0" err="1"/>
              <a:t>meilleur</a:t>
            </a:r>
            <a:r>
              <a:rPr lang="en-US" dirty="0"/>
              <a:t> coup; on cheche a </a:t>
            </a:r>
            <a:r>
              <a:rPr lang="en-US" dirty="0" err="1"/>
              <a:t>approximer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function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construire</a:t>
            </a:r>
            <a:r>
              <a:rPr lang="en-US" dirty="0"/>
              <a:t> des “machines à tout faire”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Avec des </a:t>
            </a:r>
            <a:r>
              <a:rPr lang="en-US" dirty="0" err="1"/>
              <a:t>paramères</a:t>
            </a:r>
            <a:r>
              <a:rPr lang="en-US" dirty="0"/>
              <a:t>, </a:t>
            </a:r>
            <a:r>
              <a:rPr lang="en-US" dirty="0" err="1"/>
              <a:t>qu’il</a:t>
            </a:r>
            <a:r>
              <a:rPr lang="en-US" dirty="0"/>
              <a:t> </a:t>
            </a:r>
            <a:r>
              <a:rPr lang="en-US" dirty="0" err="1"/>
              <a:t>faudra</a:t>
            </a:r>
            <a:r>
              <a:rPr lang="en-US" dirty="0"/>
              <a:t> </a:t>
            </a:r>
            <a:r>
              <a:rPr lang="en-US" dirty="0" err="1"/>
              <a:t>optimiser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des </a:t>
            </a:r>
            <a:r>
              <a:rPr lang="en-US" dirty="0" err="1"/>
              <a:t>exemples</a:t>
            </a:r>
            <a:r>
              <a:rPr lang="en-US" dirty="0"/>
              <a:t>, on cheche les bons </a:t>
            </a:r>
            <a:r>
              <a:rPr lang="en-US" dirty="0" err="1"/>
              <a:t>paramètres</a:t>
            </a:r>
            <a:endParaRPr lang="en-US" dirty="0"/>
          </a:p>
          <a:p>
            <a:r>
              <a:rPr lang="en-US" dirty="0"/>
              <a:t>PB: le </a:t>
            </a:r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black-box: on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fabriquer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machine à tout faire, </a:t>
            </a:r>
            <a:r>
              <a:rPr lang="en-US" dirty="0" err="1"/>
              <a:t>mais</a:t>
            </a:r>
            <a:r>
              <a:rPr lang="en-US" dirty="0"/>
              <a:t> on ne la </a:t>
            </a:r>
            <a:r>
              <a:rPr lang="en-US" dirty="0" err="1"/>
              <a:t>comprend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0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>
                <a:solidFill>
                  <a:srgbClr val="00B050"/>
                </a:solidFill>
              </a:rPr>
              <a:t>Info</a:t>
            </a:r>
            <a:r>
              <a:rPr lang="en-US" sz="2000" b="1" dirty="0">
                <a:solidFill>
                  <a:srgbClr val="FFC000"/>
                </a:solidFill>
              </a:rPr>
              <a:t>@</a:t>
            </a:r>
            <a:r>
              <a:rPr lang="en-US" sz="2000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"</a:t>
            </a:r>
            <a:r>
              <a:rPr lang="fr-FR" dirty="0"/>
              <a:t>trouver les règles à appliquer"?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4E5EDD22-4B36-B00C-19A2-C43A9F0A9CE2}"/>
              </a:ext>
            </a:extLst>
          </p:cNvPr>
          <p:cNvSpPr/>
          <p:nvPr/>
        </p:nvSpPr>
        <p:spPr>
          <a:xfrm>
            <a:off x="9926320" y="712628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hlinkClick r:id="rId3" tooltip="go online"/>
            <a:extLst>
              <a:ext uri="{FF2B5EF4-FFF2-40B4-BE49-F238E27FC236}">
                <a16:creationId xmlns:a16="http://schemas.microsoft.com/office/drawing/2014/main" id="{077B3E56-9D1E-2902-6649-4664498284CE}"/>
              </a:ext>
            </a:extLst>
          </p:cNvPr>
          <p:cNvSpPr/>
          <p:nvPr/>
        </p:nvSpPr>
        <p:spPr>
          <a:xfrm>
            <a:off x="10160000" y="6031649"/>
            <a:ext cx="1838960" cy="63055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Online Tool</a:t>
            </a: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515456E-B1B1-48C1-8164-7E567F5D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A8CF0DC-D23A-4CA2-8463-27F89928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2">
            <a:extLst>
              <a:ext uri="{FF2B5EF4-FFF2-40B4-BE49-F238E27FC236}">
                <a16:creationId xmlns:a16="http://schemas.microsoft.com/office/drawing/2014/main" id="{B8A381C4-0C0D-491F-90D8-63CF760B4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5698">
            <a:off x="-195643" y="67946"/>
            <a:ext cx="6408310" cy="6912725"/>
          </a:xfrm>
          <a:custGeom>
            <a:avLst/>
            <a:gdLst>
              <a:gd name="connsiteX0" fmla="*/ 0 w 6408310"/>
              <a:gd name="connsiteY0" fmla="*/ 108934 h 6912725"/>
              <a:gd name="connsiteX1" fmla="*/ 1911522 w 6408310"/>
              <a:gd name="connsiteY1" fmla="*/ 0 h 6912725"/>
              <a:gd name="connsiteX2" fmla="*/ 1916026 w 6408310"/>
              <a:gd name="connsiteY2" fmla="*/ 4704 h 6912725"/>
              <a:gd name="connsiteX3" fmla="*/ 1911112 w 6408310"/>
              <a:gd name="connsiteY3" fmla="*/ 17418 h 6912725"/>
              <a:gd name="connsiteX4" fmla="*/ 1972871 w 6408310"/>
              <a:gd name="connsiteY4" fmla="*/ 72530 h 6912725"/>
              <a:gd name="connsiteX5" fmla="*/ 2069180 w 6408310"/>
              <a:gd name="connsiteY5" fmla="*/ 173199 h 6912725"/>
              <a:gd name="connsiteX6" fmla="*/ 2131569 w 6408310"/>
              <a:gd name="connsiteY6" fmla="*/ 227805 h 6912725"/>
              <a:gd name="connsiteX7" fmla="*/ 2162747 w 6408310"/>
              <a:gd name="connsiteY7" fmla="*/ 239714 h 6912725"/>
              <a:gd name="connsiteX8" fmla="*/ 2220499 w 6408310"/>
              <a:gd name="connsiteY8" fmla="*/ 289903 h 6912725"/>
              <a:gd name="connsiteX9" fmla="*/ 2381978 w 6408310"/>
              <a:gd name="connsiteY9" fmla="*/ 391093 h 6912725"/>
              <a:gd name="connsiteX10" fmla="*/ 2445910 w 6408310"/>
              <a:gd name="connsiteY10" fmla="*/ 463815 h 6912725"/>
              <a:gd name="connsiteX11" fmla="*/ 2531236 w 6408310"/>
              <a:gd name="connsiteY11" fmla="*/ 600817 h 6912725"/>
              <a:gd name="connsiteX12" fmla="*/ 2617149 w 6408310"/>
              <a:gd name="connsiteY12" fmla="*/ 703748 h 6912725"/>
              <a:gd name="connsiteX13" fmla="*/ 2650333 w 6408310"/>
              <a:gd name="connsiteY13" fmla="*/ 720900 h 6912725"/>
              <a:gd name="connsiteX14" fmla="*/ 2705541 w 6408310"/>
              <a:gd name="connsiteY14" fmla="*/ 750090 h 6912725"/>
              <a:gd name="connsiteX15" fmla="*/ 2757210 w 6408310"/>
              <a:gd name="connsiteY15" fmla="*/ 789489 h 6912725"/>
              <a:gd name="connsiteX16" fmla="*/ 2791660 w 6408310"/>
              <a:gd name="connsiteY16" fmla="*/ 816041 h 6912725"/>
              <a:gd name="connsiteX17" fmla="*/ 2840975 w 6408310"/>
              <a:gd name="connsiteY17" fmla="*/ 842225 h 6912725"/>
              <a:gd name="connsiteX18" fmla="*/ 2917970 w 6408310"/>
              <a:gd name="connsiteY18" fmla="*/ 879392 h 6912725"/>
              <a:gd name="connsiteX19" fmla="*/ 2957236 w 6408310"/>
              <a:gd name="connsiteY19" fmla="*/ 906835 h 6912725"/>
              <a:gd name="connsiteX20" fmla="*/ 3117215 w 6408310"/>
              <a:gd name="connsiteY20" fmla="*/ 1073714 h 6912725"/>
              <a:gd name="connsiteX21" fmla="*/ 3250958 w 6408310"/>
              <a:gd name="connsiteY21" fmla="*/ 1130397 h 6912725"/>
              <a:gd name="connsiteX22" fmla="*/ 3496717 w 6408310"/>
              <a:gd name="connsiteY22" fmla="*/ 1260412 h 6912725"/>
              <a:gd name="connsiteX23" fmla="*/ 3494992 w 6408310"/>
              <a:gd name="connsiteY23" fmla="*/ 1268283 h 6912725"/>
              <a:gd name="connsiteX24" fmla="*/ 3508993 w 6408310"/>
              <a:gd name="connsiteY24" fmla="*/ 1287737 h 6912725"/>
              <a:gd name="connsiteX25" fmla="*/ 3512115 w 6408310"/>
              <a:gd name="connsiteY25" fmla="*/ 1288544 h 6912725"/>
              <a:gd name="connsiteX26" fmla="*/ 3548697 w 6408310"/>
              <a:gd name="connsiteY26" fmla="*/ 1363739 h 6912725"/>
              <a:gd name="connsiteX27" fmla="*/ 3656567 w 6408310"/>
              <a:gd name="connsiteY27" fmla="*/ 1479533 h 6912725"/>
              <a:gd name="connsiteX28" fmla="*/ 3661987 w 6408310"/>
              <a:gd name="connsiteY28" fmla="*/ 1491779 h 6912725"/>
              <a:gd name="connsiteX29" fmla="*/ 3667389 w 6408310"/>
              <a:gd name="connsiteY29" fmla="*/ 1495409 h 6912725"/>
              <a:gd name="connsiteX30" fmla="*/ 3800461 w 6408310"/>
              <a:gd name="connsiteY30" fmla="*/ 1696689 h 6912725"/>
              <a:gd name="connsiteX31" fmla="*/ 3933737 w 6408310"/>
              <a:gd name="connsiteY31" fmla="*/ 1853325 h 6912725"/>
              <a:gd name="connsiteX32" fmla="*/ 3946446 w 6408310"/>
              <a:gd name="connsiteY32" fmla="*/ 1903446 h 6912725"/>
              <a:gd name="connsiteX33" fmla="*/ 3960581 w 6408310"/>
              <a:gd name="connsiteY33" fmla="*/ 1913244 h 6912725"/>
              <a:gd name="connsiteX34" fmla="*/ 4015111 w 6408310"/>
              <a:gd name="connsiteY34" fmla="*/ 1956512 h 6912725"/>
              <a:gd name="connsiteX35" fmla="*/ 4070740 w 6408310"/>
              <a:gd name="connsiteY35" fmla="*/ 1999693 h 6912725"/>
              <a:gd name="connsiteX36" fmla="*/ 4091495 w 6408310"/>
              <a:gd name="connsiteY36" fmla="*/ 2064313 h 6912725"/>
              <a:gd name="connsiteX37" fmla="*/ 4118353 w 6408310"/>
              <a:gd name="connsiteY37" fmla="*/ 2073901 h 6912725"/>
              <a:gd name="connsiteX38" fmla="*/ 4123293 w 6408310"/>
              <a:gd name="connsiteY38" fmla="*/ 2075261 h 6912725"/>
              <a:gd name="connsiteX39" fmla="*/ 4166582 w 6408310"/>
              <a:gd name="connsiteY39" fmla="*/ 2120685 h 6912725"/>
              <a:gd name="connsiteX40" fmla="*/ 4213721 w 6408310"/>
              <a:gd name="connsiteY40" fmla="*/ 2168493 h 6912725"/>
              <a:gd name="connsiteX41" fmla="*/ 4250795 w 6408310"/>
              <a:gd name="connsiteY41" fmla="*/ 2261746 h 6912725"/>
              <a:gd name="connsiteX42" fmla="*/ 4295408 w 6408310"/>
              <a:gd name="connsiteY42" fmla="*/ 2340515 h 6912725"/>
              <a:gd name="connsiteX43" fmla="*/ 4318976 w 6408310"/>
              <a:gd name="connsiteY43" fmla="*/ 2371504 h 6912725"/>
              <a:gd name="connsiteX44" fmla="*/ 4323314 w 6408310"/>
              <a:gd name="connsiteY44" fmla="*/ 2378166 h 6912725"/>
              <a:gd name="connsiteX45" fmla="*/ 4323235 w 6408310"/>
              <a:gd name="connsiteY45" fmla="*/ 2378475 h 6912725"/>
              <a:gd name="connsiteX46" fmla="*/ 4327479 w 6408310"/>
              <a:gd name="connsiteY46" fmla="*/ 2385858 h 6912725"/>
              <a:gd name="connsiteX47" fmla="*/ 4331226 w 6408310"/>
              <a:gd name="connsiteY47" fmla="*/ 2390318 h 6912725"/>
              <a:gd name="connsiteX48" fmla="*/ 4339643 w 6408310"/>
              <a:gd name="connsiteY48" fmla="*/ 2403246 h 6912725"/>
              <a:gd name="connsiteX49" fmla="*/ 4341435 w 6408310"/>
              <a:gd name="connsiteY49" fmla="*/ 2408870 h 6912725"/>
              <a:gd name="connsiteX50" fmla="*/ 4340548 w 6408310"/>
              <a:gd name="connsiteY50" fmla="*/ 2412798 h 6912725"/>
              <a:gd name="connsiteX51" fmla="*/ 4351634 w 6408310"/>
              <a:gd name="connsiteY51" fmla="*/ 2443869 h 6912725"/>
              <a:gd name="connsiteX52" fmla="*/ 4380688 w 6408310"/>
              <a:gd name="connsiteY52" fmla="*/ 2504819 h 6912725"/>
              <a:gd name="connsiteX53" fmla="*/ 4399892 w 6408310"/>
              <a:gd name="connsiteY53" fmla="*/ 2537002 h 6912725"/>
              <a:gd name="connsiteX54" fmla="*/ 4449690 w 6408310"/>
              <a:gd name="connsiteY54" fmla="*/ 2628144 h 6912725"/>
              <a:gd name="connsiteX55" fmla="*/ 4512427 w 6408310"/>
              <a:gd name="connsiteY55" fmla="*/ 2840755 h 6912725"/>
              <a:gd name="connsiteX56" fmla="*/ 4591091 w 6408310"/>
              <a:gd name="connsiteY56" fmla="*/ 3036586 h 6912725"/>
              <a:gd name="connsiteX57" fmla="*/ 4757297 w 6408310"/>
              <a:gd name="connsiteY57" fmla="*/ 3388741 h 6912725"/>
              <a:gd name="connsiteX58" fmla="*/ 4755264 w 6408310"/>
              <a:gd name="connsiteY58" fmla="*/ 3461211 h 6912725"/>
              <a:gd name="connsiteX59" fmla="*/ 4776842 w 6408310"/>
              <a:gd name="connsiteY59" fmla="*/ 3503606 h 6912725"/>
              <a:gd name="connsiteX60" fmla="*/ 4815953 w 6408310"/>
              <a:gd name="connsiteY60" fmla="*/ 3543897 h 6912725"/>
              <a:gd name="connsiteX61" fmla="*/ 4826382 w 6408310"/>
              <a:gd name="connsiteY61" fmla="*/ 3589602 h 6912725"/>
              <a:gd name="connsiteX62" fmla="*/ 4900664 w 6408310"/>
              <a:gd name="connsiteY62" fmla="*/ 3697326 h 6912725"/>
              <a:gd name="connsiteX63" fmla="*/ 4944717 w 6408310"/>
              <a:gd name="connsiteY63" fmla="*/ 3795461 h 6912725"/>
              <a:gd name="connsiteX64" fmla="*/ 4981260 w 6408310"/>
              <a:gd name="connsiteY64" fmla="*/ 3887734 h 6912725"/>
              <a:gd name="connsiteX65" fmla="*/ 5000423 w 6408310"/>
              <a:gd name="connsiteY65" fmla="*/ 3933089 h 6912725"/>
              <a:gd name="connsiteX66" fmla="*/ 5033013 w 6408310"/>
              <a:gd name="connsiteY66" fmla="*/ 3937041 h 6912725"/>
              <a:gd name="connsiteX67" fmla="*/ 5081597 w 6408310"/>
              <a:gd name="connsiteY67" fmla="*/ 4013154 h 6912725"/>
              <a:gd name="connsiteX68" fmla="*/ 5088052 w 6408310"/>
              <a:gd name="connsiteY68" fmla="*/ 4027525 h 6912725"/>
              <a:gd name="connsiteX69" fmla="*/ 5189054 w 6408310"/>
              <a:gd name="connsiteY69" fmla="*/ 4098668 h 6912725"/>
              <a:gd name="connsiteX70" fmla="*/ 5228545 w 6408310"/>
              <a:gd name="connsiteY70" fmla="*/ 4146658 h 6912725"/>
              <a:gd name="connsiteX71" fmla="*/ 5268336 w 6408310"/>
              <a:gd name="connsiteY71" fmla="*/ 4194504 h 6912725"/>
              <a:gd name="connsiteX72" fmla="*/ 5317950 w 6408310"/>
              <a:gd name="connsiteY72" fmla="*/ 4267325 h 6912725"/>
              <a:gd name="connsiteX73" fmla="*/ 5598270 w 6408310"/>
              <a:gd name="connsiteY73" fmla="*/ 4563876 h 6912725"/>
              <a:gd name="connsiteX74" fmla="*/ 5833068 w 6408310"/>
              <a:gd name="connsiteY74" fmla="*/ 5016605 h 6912725"/>
              <a:gd name="connsiteX75" fmla="*/ 6045916 w 6408310"/>
              <a:gd name="connsiteY75" fmla="*/ 5405287 h 6912725"/>
              <a:gd name="connsiteX76" fmla="*/ 6117737 w 6408310"/>
              <a:gd name="connsiteY76" fmla="*/ 5538137 h 6912725"/>
              <a:gd name="connsiteX77" fmla="*/ 6144230 w 6408310"/>
              <a:gd name="connsiteY77" fmla="*/ 5635151 h 6912725"/>
              <a:gd name="connsiteX78" fmla="*/ 6176742 w 6408310"/>
              <a:gd name="connsiteY78" fmla="*/ 5809044 h 6912725"/>
              <a:gd name="connsiteX79" fmla="*/ 6245199 w 6408310"/>
              <a:gd name="connsiteY79" fmla="*/ 6038018 h 6912725"/>
              <a:gd name="connsiteX80" fmla="*/ 6303931 w 6408310"/>
              <a:gd name="connsiteY80" fmla="*/ 6175618 h 6912725"/>
              <a:gd name="connsiteX81" fmla="*/ 6336313 w 6408310"/>
              <a:gd name="connsiteY81" fmla="*/ 6345837 h 6912725"/>
              <a:gd name="connsiteX82" fmla="*/ 6401195 w 6408310"/>
              <a:gd name="connsiteY82" fmla="*/ 6542084 h 6912725"/>
              <a:gd name="connsiteX83" fmla="*/ 6408310 w 6408310"/>
              <a:gd name="connsiteY83" fmla="*/ 6612865 h 6912725"/>
              <a:gd name="connsiteX84" fmla="*/ 1146484 w 6408310"/>
              <a:gd name="connsiteY84" fmla="*/ 6912725 h 6912725"/>
              <a:gd name="connsiteX85" fmla="*/ 1108438 w 6408310"/>
              <a:gd name="connsiteY85" fmla="*/ 6825083 h 6912725"/>
              <a:gd name="connsiteX86" fmla="*/ 997867 w 6408310"/>
              <a:gd name="connsiteY86" fmla="*/ 6378703 h 6912725"/>
              <a:gd name="connsiteX87" fmla="*/ 858750 w 6408310"/>
              <a:gd name="connsiteY87" fmla="*/ 5923784 h 6912725"/>
              <a:gd name="connsiteX88" fmla="*/ 860408 w 6408310"/>
              <a:gd name="connsiteY88" fmla="*/ 5860728 h 6912725"/>
              <a:gd name="connsiteX89" fmla="*/ 853644 w 6408310"/>
              <a:gd name="connsiteY89" fmla="*/ 5771381 h 6912725"/>
              <a:gd name="connsiteX90" fmla="*/ 852164 w 6408310"/>
              <a:gd name="connsiteY90" fmla="*/ 5615193 h 6912725"/>
              <a:gd name="connsiteX91" fmla="*/ 831986 w 6408310"/>
              <a:gd name="connsiteY91" fmla="*/ 5402745 h 6912725"/>
              <a:gd name="connsiteX92" fmla="*/ 759590 w 6408310"/>
              <a:gd name="connsiteY92" fmla="*/ 5239800 h 6912725"/>
              <a:gd name="connsiteX93" fmla="*/ 767251 w 6408310"/>
              <a:gd name="connsiteY93" fmla="*/ 5227414 h 6912725"/>
              <a:gd name="connsiteX94" fmla="*/ 745427 w 6408310"/>
              <a:gd name="connsiteY94" fmla="*/ 5118958 h 6912725"/>
              <a:gd name="connsiteX95" fmla="*/ 635950 w 6408310"/>
              <a:gd name="connsiteY95" fmla="*/ 4788294 h 6912725"/>
              <a:gd name="connsiteX96" fmla="*/ 558787 w 6408310"/>
              <a:gd name="connsiteY96" fmla="*/ 4518070 h 6912725"/>
              <a:gd name="connsiteX97" fmla="*/ 555530 w 6408310"/>
              <a:gd name="connsiteY97" fmla="*/ 4444433 h 6912725"/>
              <a:gd name="connsiteX98" fmla="*/ 549378 w 6408310"/>
              <a:gd name="connsiteY98" fmla="*/ 4320965 h 6912725"/>
              <a:gd name="connsiteX99" fmla="*/ 572361 w 6408310"/>
              <a:gd name="connsiteY99" fmla="*/ 4232369 h 6912725"/>
              <a:gd name="connsiteX100" fmla="*/ 556288 w 6408310"/>
              <a:gd name="connsiteY100" fmla="*/ 4127673 h 6912725"/>
              <a:gd name="connsiteX101" fmla="*/ 506660 w 6408310"/>
              <a:gd name="connsiteY101" fmla="*/ 3821119 h 6912725"/>
              <a:gd name="connsiteX102" fmla="*/ 494791 w 6408310"/>
              <a:gd name="connsiteY102" fmla="*/ 3723556 h 6912725"/>
              <a:gd name="connsiteX103" fmla="*/ 490230 w 6408310"/>
              <a:gd name="connsiteY103" fmla="*/ 3508893 h 6912725"/>
              <a:gd name="connsiteX104" fmla="*/ 484223 w 6408310"/>
              <a:gd name="connsiteY104" fmla="*/ 3233179 h 6912725"/>
              <a:gd name="connsiteX105" fmla="*/ 460329 w 6408310"/>
              <a:gd name="connsiteY105" fmla="*/ 3041244 h 6912725"/>
              <a:gd name="connsiteX106" fmla="*/ 407197 w 6408310"/>
              <a:gd name="connsiteY106" fmla="*/ 2812292 h 6912725"/>
              <a:gd name="connsiteX107" fmla="*/ 386122 w 6408310"/>
              <a:gd name="connsiteY107" fmla="*/ 2757841 h 6912725"/>
              <a:gd name="connsiteX108" fmla="*/ 363684 w 6408310"/>
              <a:gd name="connsiteY108" fmla="*/ 2714608 h 6912725"/>
              <a:gd name="connsiteX109" fmla="*/ 330746 w 6408310"/>
              <a:gd name="connsiteY109" fmla="*/ 2625146 h 6912725"/>
              <a:gd name="connsiteX110" fmla="*/ 299927 w 6408310"/>
              <a:gd name="connsiteY110" fmla="*/ 2566177 h 6912725"/>
              <a:gd name="connsiteX111" fmla="*/ 288272 w 6408310"/>
              <a:gd name="connsiteY111" fmla="*/ 2439923 h 6912725"/>
              <a:gd name="connsiteX112" fmla="*/ 233611 w 6408310"/>
              <a:gd name="connsiteY112" fmla="*/ 2326248 h 6912725"/>
              <a:gd name="connsiteX113" fmla="*/ 115057 w 6408310"/>
              <a:gd name="connsiteY113" fmla="*/ 2127916 h 691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408310" h="6912725">
                <a:moveTo>
                  <a:pt x="0" y="108934"/>
                </a:moveTo>
                <a:lnTo>
                  <a:pt x="1911522" y="0"/>
                </a:lnTo>
                <a:lnTo>
                  <a:pt x="1916026" y="4704"/>
                </a:lnTo>
                <a:cubicBezTo>
                  <a:pt x="1916562" y="7914"/>
                  <a:pt x="1915147" y="12061"/>
                  <a:pt x="1911112" y="17418"/>
                </a:cubicBezTo>
                <a:cubicBezTo>
                  <a:pt x="1943271" y="27853"/>
                  <a:pt x="1947645" y="36373"/>
                  <a:pt x="1972871" y="72530"/>
                </a:cubicBezTo>
                <a:cubicBezTo>
                  <a:pt x="1980767" y="117667"/>
                  <a:pt x="2061296" y="115435"/>
                  <a:pt x="2069180" y="173199"/>
                </a:cubicBezTo>
                <a:cubicBezTo>
                  <a:pt x="2075196" y="191586"/>
                  <a:pt x="2112853" y="231006"/>
                  <a:pt x="2131569" y="227805"/>
                </a:cubicBezTo>
                <a:cubicBezTo>
                  <a:pt x="2141808" y="233828"/>
                  <a:pt x="2146631" y="247405"/>
                  <a:pt x="2162747" y="239714"/>
                </a:cubicBezTo>
                <a:cubicBezTo>
                  <a:pt x="2183739" y="232191"/>
                  <a:pt x="2206491" y="310465"/>
                  <a:pt x="2220499" y="289903"/>
                </a:cubicBezTo>
                <a:cubicBezTo>
                  <a:pt x="2257038" y="315132"/>
                  <a:pt x="2344409" y="362107"/>
                  <a:pt x="2381978" y="391093"/>
                </a:cubicBezTo>
                <a:cubicBezTo>
                  <a:pt x="2419547" y="420079"/>
                  <a:pt x="2445794" y="442621"/>
                  <a:pt x="2445910" y="463815"/>
                </a:cubicBezTo>
                <a:cubicBezTo>
                  <a:pt x="2462109" y="546053"/>
                  <a:pt x="2496860" y="553382"/>
                  <a:pt x="2531236" y="600817"/>
                </a:cubicBezTo>
                <a:cubicBezTo>
                  <a:pt x="2573647" y="650501"/>
                  <a:pt x="2589314" y="613369"/>
                  <a:pt x="2617149" y="703748"/>
                </a:cubicBezTo>
                <a:cubicBezTo>
                  <a:pt x="2635983" y="695546"/>
                  <a:pt x="2643943" y="702017"/>
                  <a:pt x="2650333" y="720900"/>
                </a:cubicBezTo>
                <a:cubicBezTo>
                  <a:pt x="2671881" y="743975"/>
                  <a:pt x="2701744" y="706344"/>
                  <a:pt x="2705541" y="750090"/>
                </a:cubicBezTo>
                <a:cubicBezTo>
                  <a:pt x="2730861" y="760850"/>
                  <a:pt x="2742856" y="778498"/>
                  <a:pt x="2757210" y="789489"/>
                </a:cubicBezTo>
                <a:cubicBezTo>
                  <a:pt x="2776836" y="801882"/>
                  <a:pt x="2774652" y="796949"/>
                  <a:pt x="2791660" y="816041"/>
                </a:cubicBezTo>
                <a:cubicBezTo>
                  <a:pt x="2815343" y="835699"/>
                  <a:pt x="2784183" y="871086"/>
                  <a:pt x="2840975" y="842225"/>
                </a:cubicBezTo>
                <a:cubicBezTo>
                  <a:pt x="2854681" y="875427"/>
                  <a:pt x="2877032" y="859395"/>
                  <a:pt x="2917970" y="879392"/>
                </a:cubicBezTo>
                <a:cubicBezTo>
                  <a:pt x="2921487" y="903353"/>
                  <a:pt x="2937122" y="907916"/>
                  <a:pt x="2957236" y="906835"/>
                </a:cubicBezTo>
                <a:lnTo>
                  <a:pt x="3117215" y="1073714"/>
                </a:lnTo>
                <a:cubicBezTo>
                  <a:pt x="3153906" y="1089285"/>
                  <a:pt x="3232612" y="1124062"/>
                  <a:pt x="3250958" y="1130397"/>
                </a:cubicBezTo>
                <a:cubicBezTo>
                  <a:pt x="3409574" y="1172733"/>
                  <a:pt x="3456045" y="1237431"/>
                  <a:pt x="3496717" y="1260412"/>
                </a:cubicBezTo>
                <a:lnTo>
                  <a:pt x="3494992" y="1268283"/>
                </a:lnTo>
                <a:cubicBezTo>
                  <a:pt x="3495362" y="1274688"/>
                  <a:pt x="3498760" y="1281160"/>
                  <a:pt x="3508993" y="1287737"/>
                </a:cubicBezTo>
                <a:lnTo>
                  <a:pt x="3512115" y="1288544"/>
                </a:lnTo>
                <a:lnTo>
                  <a:pt x="3548697" y="1363739"/>
                </a:lnTo>
                <a:cubicBezTo>
                  <a:pt x="3572773" y="1395571"/>
                  <a:pt x="3623148" y="1421050"/>
                  <a:pt x="3656567" y="1479533"/>
                </a:cubicBezTo>
                <a:lnTo>
                  <a:pt x="3661987" y="1491779"/>
                </a:lnTo>
                <a:lnTo>
                  <a:pt x="3667389" y="1495409"/>
                </a:lnTo>
                <a:lnTo>
                  <a:pt x="3800461" y="1696689"/>
                </a:lnTo>
                <a:cubicBezTo>
                  <a:pt x="3835546" y="1747791"/>
                  <a:pt x="3913146" y="1811386"/>
                  <a:pt x="3933737" y="1853325"/>
                </a:cubicBezTo>
                <a:lnTo>
                  <a:pt x="3946446" y="1903446"/>
                </a:lnTo>
                <a:lnTo>
                  <a:pt x="3960581" y="1913244"/>
                </a:lnTo>
                <a:cubicBezTo>
                  <a:pt x="3979608" y="1926434"/>
                  <a:pt x="3998210" y="1940240"/>
                  <a:pt x="4015111" y="1956512"/>
                </a:cubicBezTo>
                <a:cubicBezTo>
                  <a:pt x="4083226" y="1956238"/>
                  <a:pt x="4031943" y="1969929"/>
                  <a:pt x="4070740" y="1999693"/>
                </a:cubicBezTo>
                <a:cubicBezTo>
                  <a:pt x="4027554" y="2022282"/>
                  <a:pt x="4128681" y="2025600"/>
                  <a:pt x="4091495" y="2064313"/>
                </a:cubicBezTo>
                <a:cubicBezTo>
                  <a:pt x="4099733" y="2068504"/>
                  <a:pt x="4108887" y="2071343"/>
                  <a:pt x="4118353" y="2073901"/>
                </a:cubicBezTo>
                <a:lnTo>
                  <a:pt x="4123293" y="2075261"/>
                </a:lnTo>
                <a:lnTo>
                  <a:pt x="4166582" y="2120685"/>
                </a:lnTo>
                <a:lnTo>
                  <a:pt x="4213721" y="2168493"/>
                </a:lnTo>
                <a:lnTo>
                  <a:pt x="4250795" y="2261746"/>
                </a:lnTo>
                <a:lnTo>
                  <a:pt x="4295408" y="2340515"/>
                </a:lnTo>
                <a:cubicBezTo>
                  <a:pt x="4303294" y="2350172"/>
                  <a:pt x="4311232" y="2360551"/>
                  <a:pt x="4318976" y="2371504"/>
                </a:cubicBezTo>
                <a:lnTo>
                  <a:pt x="4323314" y="2378166"/>
                </a:lnTo>
                <a:cubicBezTo>
                  <a:pt x="4323288" y="2378269"/>
                  <a:pt x="4323261" y="2378372"/>
                  <a:pt x="4323235" y="2378475"/>
                </a:cubicBezTo>
                <a:cubicBezTo>
                  <a:pt x="4323820" y="2380303"/>
                  <a:pt x="4325112" y="2382633"/>
                  <a:pt x="4327479" y="2385858"/>
                </a:cubicBezTo>
                <a:lnTo>
                  <a:pt x="4331226" y="2390318"/>
                </a:lnTo>
                <a:lnTo>
                  <a:pt x="4339643" y="2403246"/>
                </a:lnTo>
                <a:lnTo>
                  <a:pt x="4341435" y="2408870"/>
                </a:lnTo>
                <a:lnTo>
                  <a:pt x="4340548" y="2412798"/>
                </a:lnTo>
                <a:lnTo>
                  <a:pt x="4351634" y="2443869"/>
                </a:lnTo>
                <a:cubicBezTo>
                  <a:pt x="4370557" y="2458176"/>
                  <a:pt x="4365119" y="2472379"/>
                  <a:pt x="4380688" y="2504819"/>
                </a:cubicBezTo>
                <a:cubicBezTo>
                  <a:pt x="4393528" y="2510493"/>
                  <a:pt x="4397884" y="2522485"/>
                  <a:pt x="4399892" y="2537002"/>
                </a:cubicBezTo>
                <a:cubicBezTo>
                  <a:pt x="4420218" y="2562143"/>
                  <a:pt x="4430910" y="2594831"/>
                  <a:pt x="4449690" y="2628144"/>
                </a:cubicBezTo>
                <a:cubicBezTo>
                  <a:pt x="4468446" y="2678770"/>
                  <a:pt x="4488860" y="2772681"/>
                  <a:pt x="4512427" y="2840755"/>
                </a:cubicBezTo>
                <a:lnTo>
                  <a:pt x="4591091" y="3036586"/>
                </a:lnTo>
                <a:cubicBezTo>
                  <a:pt x="4639934" y="3158078"/>
                  <a:pt x="4730818" y="3310586"/>
                  <a:pt x="4757297" y="3388741"/>
                </a:cubicBezTo>
                <a:cubicBezTo>
                  <a:pt x="4756620" y="3412898"/>
                  <a:pt x="4755942" y="3437054"/>
                  <a:pt x="4755264" y="3461211"/>
                </a:cubicBezTo>
                <a:cubicBezTo>
                  <a:pt x="4763881" y="3469559"/>
                  <a:pt x="4774382" y="3498341"/>
                  <a:pt x="4776842" y="3503606"/>
                </a:cubicBezTo>
                <a:cubicBezTo>
                  <a:pt x="4776789" y="3503947"/>
                  <a:pt x="4816006" y="3543555"/>
                  <a:pt x="4815953" y="3543897"/>
                </a:cubicBezTo>
                <a:lnTo>
                  <a:pt x="4826382" y="3589602"/>
                </a:lnTo>
                <a:cubicBezTo>
                  <a:pt x="4854724" y="3618181"/>
                  <a:pt x="4872282" y="3672884"/>
                  <a:pt x="4900664" y="3697326"/>
                </a:cubicBezTo>
                <a:cubicBezTo>
                  <a:pt x="4872593" y="3751610"/>
                  <a:pt x="4889332" y="3712092"/>
                  <a:pt x="4944717" y="3795461"/>
                </a:cubicBezTo>
                <a:cubicBezTo>
                  <a:pt x="4981269" y="3830092"/>
                  <a:pt x="4951776" y="3836266"/>
                  <a:pt x="4981260" y="3887734"/>
                </a:cubicBezTo>
                <a:cubicBezTo>
                  <a:pt x="4992187" y="3900180"/>
                  <a:pt x="5000945" y="3922491"/>
                  <a:pt x="5000423" y="3933089"/>
                </a:cubicBezTo>
                <a:lnTo>
                  <a:pt x="5033013" y="3937041"/>
                </a:lnTo>
                <a:lnTo>
                  <a:pt x="5081597" y="4013154"/>
                </a:lnTo>
                <a:lnTo>
                  <a:pt x="5088052" y="4027525"/>
                </a:lnTo>
                <a:lnTo>
                  <a:pt x="5189054" y="4098668"/>
                </a:lnTo>
                <a:lnTo>
                  <a:pt x="5228545" y="4146658"/>
                </a:lnTo>
                <a:lnTo>
                  <a:pt x="5268336" y="4194504"/>
                </a:lnTo>
                <a:cubicBezTo>
                  <a:pt x="5282676" y="4201217"/>
                  <a:pt x="5302948" y="4267012"/>
                  <a:pt x="5317950" y="4267325"/>
                </a:cubicBezTo>
                <a:cubicBezTo>
                  <a:pt x="5371561" y="4431932"/>
                  <a:pt x="5512417" y="4438996"/>
                  <a:pt x="5598270" y="4563876"/>
                </a:cubicBezTo>
                <a:cubicBezTo>
                  <a:pt x="5684123" y="4688756"/>
                  <a:pt x="5658748" y="4766617"/>
                  <a:pt x="5833068" y="5016605"/>
                </a:cubicBezTo>
                <a:cubicBezTo>
                  <a:pt x="5917959" y="5167124"/>
                  <a:pt x="6007541" y="5258633"/>
                  <a:pt x="6045916" y="5405287"/>
                </a:cubicBezTo>
                <a:cubicBezTo>
                  <a:pt x="6053001" y="5431110"/>
                  <a:pt x="6137180" y="5517469"/>
                  <a:pt x="6117737" y="5538137"/>
                </a:cubicBezTo>
                <a:cubicBezTo>
                  <a:pt x="6096856" y="5567956"/>
                  <a:pt x="6185855" y="5633330"/>
                  <a:pt x="6144230" y="5635151"/>
                </a:cubicBezTo>
                <a:cubicBezTo>
                  <a:pt x="6206267" y="5682015"/>
                  <a:pt x="6167034" y="5753331"/>
                  <a:pt x="6176742" y="5809044"/>
                </a:cubicBezTo>
                <a:cubicBezTo>
                  <a:pt x="6181644" y="5871497"/>
                  <a:pt x="6197878" y="5926431"/>
                  <a:pt x="6245199" y="6038018"/>
                </a:cubicBezTo>
                <a:cubicBezTo>
                  <a:pt x="6276717" y="6104340"/>
                  <a:pt x="6288745" y="6124315"/>
                  <a:pt x="6303931" y="6175618"/>
                </a:cubicBezTo>
                <a:cubicBezTo>
                  <a:pt x="6319117" y="6226921"/>
                  <a:pt x="6298592" y="6320971"/>
                  <a:pt x="6336313" y="6345837"/>
                </a:cubicBezTo>
                <a:cubicBezTo>
                  <a:pt x="6368454" y="6400251"/>
                  <a:pt x="6388884" y="6464262"/>
                  <a:pt x="6401195" y="6542084"/>
                </a:cubicBezTo>
                <a:lnTo>
                  <a:pt x="6408310" y="6612865"/>
                </a:lnTo>
                <a:lnTo>
                  <a:pt x="1146484" y="6912725"/>
                </a:lnTo>
                <a:lnTo>
                  <a:pt x="1108438" y="6825083"/>
                </a:lnTo>
                <a:cubicBezTo>
                  <a:pt x="1057133" y="6684904"/>
                  <a:pt x="1090669" y="6637010"/>
                  <a:pt x="997867" y="6378703"/>
                </a:cubicBezTo>
                <a:cubicBezTo>
                  <a:pt x="956253" y="6228487"/>
                  <a:pt x="874761" y="6010797"/>
                  <a:pt x="858750" y="5923784"/>
                </a:cubicBezTo>
                <a:cubicBezTo>
                  <a:pt x="856924" y="5899993"/>
                  <a:pt x="844018" y="5873122"/>
                  <a:pt x="860408" y="5860728"/>
                </a:cubicBezTo>
                <a:cubicBezTo>
                  <a:pt x="878957" y="5840950"/>
                  <a:pt x="823834" y="5761906"/>
                  <a:pt x="853644" y="5771381"/>
                </a:cubicBezTo>
                <a:cubicBezTo>
                  <a:pt x="815383" y="5715186"/>
                  <a:pt x="852133" y="5665047"/>
                  <a:pt x="852164" y="5615193"/>
                </a:cubicBezTo>
                <a:cubicBezTo>
                  <a:pt x="817076" y="5571334"/>
                  <a:pt x="851740" y="5509975"/>
                  <a:pt x="831986" y="5402745"/>
                </a:cubicBezTo>
                <a:cubicBezTo>
                  <a:pt x="792037" y="5354630"/>
                  <a:pt x="819063" y="5330513"/>
                  <a:pt x="759590" y="5239800"/>
                </a:cubicBezTo>
                <a:cubicBezTo>
                  <a:pt x="762665" y="5236543"/>
                  <a:pt x="765245" y="5232371"/>
                  <a:pt x="767251" y="5227414"/>
                </a:cubicBezTo>
                <a:cubicBezTo>
                  <a:pt x="778914" y="5198604"/>
                  <a:pt x="769142" y="5150045"/>
                  <a:pt x="745427" y="5118958"/>
                </a:cubicBezTo>
                <a:cubicBezTo>
                  <a:pt x="660991" y="4975263"/>
                  <a:pt x="672599" y="4907855"/>
                  <a:pt x="635950" y="4788294"/>
                </a:cubicBezTo>
                <a:cubicBezTo>
                  <a:pt x="600650" y="4653678"/>
                  <a:pt x="646752" y="4690694"/>
                  <a:pt x="558787" y="4518070"/>
                </a:cubicBezTo>
                <a:cubicBezTo>
                  <a:pt x="577057" y="4502442"/>
                  <a:pt x="573633" y="4481342"/>
                  <a:pt x="555530" y="4444433"/>
                </a:cubicBezTo>
                <a:cubicBezTo>
                  <a:pt x="540027" y="4379200"/>
                  <a:pt x="596616" y="4390343"/>
                  <a:pt x="549378" y="4320965"/>
                </a:cubicBezTo>
                <a:cubicBezTo>
                  <a:pt x="581692" y="4336040"/>
                  <a:pt x="535024" y="4198883"/>
                  <a:pt x="572361" y="4232369"/>
                </a:cubicBezTo>
                <a:cubicBezTo>
                  <a:pt x="590648" y="4193014"/>
                  <a:pt x="541489" y="4167113"/>
                  <a:pt x="556288" y="4127673"/>
                </a:cubicBezTo>
                <a:lnTo>
                  <a:pt x="506660" y="3821119"/>
                </a:lnTo>
                <a:cubicBezTo>
                  <a:pt x="481478" y="3781010"/>
                  <a:pt x="483894" y="3751446"/>
                  <a:pt x="494791" y="3723556"/>
                </a:cubicBezTo>
                <a:cubicBezTo>
                  <a:pt x="472516" y="3634460"/>
                  <a:pt x="499836" y="3607209"/>
                  <a:pt x="490230" y="3508893"/>
                </a:cubicBezTo>
                <a:cubicBezTo>
                  <a:pt x="525541" y="3397546"/>
                  <a:pt x="482951" y="3307116"/>
                  <a:pt x="484223" y="3233179"/>
                </a:cubicBezTo>
                <a:cubicBezTo>
                  <a:pt x="465844" y="3133672"/>
                  <a:pt x="460855" y="3219289"/>
                  <a:pt x="460329" y="3041244"/>
                </a:cubicBezTo>
                <a:lnTo>
                  <a:pt x="407197" y="2812292"/>
                </a:lnTo>
                <a:cubicBezTo>
                  <a:pt x="391019" y="2768219"/>
                  <a:pt x="344571" y="2745090"/>
                  <a:pt x="386122" y="2757841"/>
                </a:cubicBezTo>
                <a:cubicBezTo>
                  <a:pt x="381879" y="2743275"/>
                  <a:pt x="360306" y="2721346"/>
                  <a:pt x="363684" y="2714608"/>
                </a:cubicBezTo>
                <a:lnTo>
                  <a:pt x="330746" y="2625146"/>
                </a:lnTo>
                <a:lnTo>
                  <a:pt x="299927" y="2566177"/>
                </a:lnTo>
                <a:cubicBezTo>
                  <a:pt x="300505" y="2524092"/>
                  <a:pt x="287694" y="2482008"/>
                  <a:pt x="288272" y="2439923"/>
                </a:cubicBezTo>
                <a:cubicBezTo>
                  <a:pt x="243273" y="2349673"/>
                  <a:pt x="278610" y="2382839"/>
                  <a:pt x="233611" y="2326248"/>
                </a:cubicBezTo>
                <a:lnTo>
                  <a:pt x="115057" y="212791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685" y="3641651"/>
            <a:ext cx="4055418" cy="2146374"/>
          </a:xfrm>
        </p:spPr>
        <p:txBody>
          <a:bodyPr anchor="b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00" y="896469"/>
            <a:ext cx="5046196" cy="53233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l'ensemble des processus trouvés dans des systèmes, plus ou moins complexes, vivants ou non, qui permettent </a:t>
            </a:r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d'apprendre, de comprendre ou de s'adapter </a:t>
            </a:r>
            <a:r>
              <a:rPr lang="fr-FR" sz="3200" b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à des situations nouvelles. »</a:t>
            </a:r>
          </a:p>
        </p:txBody>
      </p:sp>
    </p:spTree>
    <p:extLst>
      <p:ext uri="{BB962C8B-B14F-4D97-AF65-F5344CB8AC3E}">
        <p14:creationId xmlns:p14="http://schemas.microsoft.com/office/powerpoint/2010/main" val="2186741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neurone par mot!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9CE978F6-9C0B-0EF1-BF71-876C65B0E6F8}"/>
              </a:ext>
            </a:extLst>
          </p:cNvPr>
          <p:cNvGrpSpPr/>
          <p:nvPr/>
        </p:nvGrpSpPr>
        <p:grpSpPr>
          <a:xfrm>
            <a:off x="3699374" y="2584578"/>
            <a:ext cx="148533" cy="2912873"/>
            <a:chOff x="3699374" y="2584578"/>
            <a:chExt cx="148533" cy="2912873"/>
          </a:xfrm>
        </p:grpSpPr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990A0E5C-7C3D-F34E-9983-545EE08DBAF3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7074617-98D0-6D2B-3698-66DE6ECA3C46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AC4D04A-949B-26C4-00A8-CC3D09D08CD4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BFDA5481-AFB4-823D-1EE3-A71663FC19E8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A2FA5205-0FEB-B050-3774-663C9A58817B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C7B59609-774B-74A3-4BE5-2BBED5CACD83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AB41D32-6CDC-1BE5-9501-AC20F1A96C25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CAB8FF5-DE06-2981-849E-4103B23EA97D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9840CD45-14D7-D5DA-B078-F6D0D5D0E307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45F1C74F-396C-45D4-E71E-75D354143DF7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EF96319-E13C-CF4D-086C-BF8123C58E28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DBA5C1FA-6198-A92E-81A8-DBCD3AE63031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44CB93-6D58-7FC7-0FC1-FBDF7F8E34DD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32442DA8-E694-F07D-35C8-82A9991A790D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2C361E93-18C8-E633-0CAD-0D5313DBA064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CD3D07A0-DC51-7F54-F331-3E27F79663C8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2A36AE6E-E50D-EEAA-1A6C-5C4B12DF3544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8FF84A94-4F2F-B633-67D5-23517D7D9E9C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6D228085-EAD3-5680-1BAA-A7798B6DD747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5A0104AB-532B-7D9D-8CC7-87DFBC34E8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DD02AA2D-84E5-7AE6-763E-096F7B19B8E8}"/>
              </a:ext>
            </a:extLst>
          </p:cNvPr>
          <p:cNvSpPr txBox="1"/>
          <p:nvPr/>
        </p:nvSpPr>
        <p:spPr>
          <a:xfrm>
            <a:off x="6627495" y="1695417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Arbre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05EAF019-8C7A-369B-17C4-5751686652FB}"/>
              </a:ext>
            </a:extLst>
          </p:cNvPr>
          <p:cNvSpPr txBox="1"/>
          <p:nvPr/>
        </p:nvSpPr>
        <p:spPr>
          <a:xfrm>
            <a:off x="6627495" y="19046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Bébé</a:t>
            </a: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54C9C72D-961D-F780-09B6-BAA7334BE903}"/>
              </a:ext>
            </a:extLst>
          </p:cNvPr>
          <p:cNvSpPr txBox="1"/>
          <p:nvPr/>
        </p:nvSpPr>
        <p:spPr>
          <a:xfrm>
            <a:off x="6627495" y="2113971"/>
            <a:ext cx="97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Cartable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50E7D4EA-B09B-8E9C-4A7A-0D7035860179}"/>
              </a:ext>
            </a:extLst>
          </p:cNvPr>
          <p:cNvSpPr txBox="1"/>
          <p:nvPr/>
        </p:nvSpPr>
        <p:spPr>
          <a:xfrm>
            <a:off x="6627495" y="2323247"/>
            <a:ext cx="113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Dinosaure</a:t>
            </a:r>
          </a:p>
        </p:txBody>
      </p:sp>
      <p:sp>
        <p:nvSpPr>
          <p:cNvPr id="533" name="TextBox 532">
            <a:extLst>
              <a:ext uri="{FF2B5EF4-FFF2-40B4-BE49-F238E27FC236}">
                <a16:creationId xmlns:a16="http://schemas.microsoft.com/office/drawing/2014/main" id="{E67FE6EA-9AD8-01B0-CCB7-AB288D7C9FD4}"/>
              </a:ext>
            </a:extLst>
          </p:cNvPr>
          <p:cNvSpPr txBox="1"/>
          <p:nvPr/>
        </p:nvSpPr>
        <p:spPr>
          <a:xfrm>
            <a:off x="6640254" y="255713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67CB425B-8DCC-7B7E-3FD6-754617AE2283}"/>
              </a:ext>
            </a:extLst>
          </p:cNvPr>
          <p:cNvGrpSpPr/>
          <p:nvPr/>
        </p:nvGrpSpPr>
        <p:grpSpPr>
          <a:xfrm>
            <a:off x="2916852" y="2584578"/>
            <a:ext cx="148533" cy="2912873"/>
            <a:chOff x="3699374" y="2584578"/>
            <a:chExt cx="148533" cy="2912873"/>
          </a:xfrm>
        </p:grpSpPr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7CB26F-3890-CFA9-A59E-32706DA4414D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8ABB043-419F-631D-6A38-6D21E496F7D1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A92DFB77-3897-6FB8-14D2-1CF08D61DF03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B1924486-8613-1973-ED91-D2EDD308E683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0266317E-606A-2531-E2CC-4CA446416C2E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99B2229-B736-EAE6-5D51-40663BFE2B65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E433062-9D2F-DAA0-A1FB-C89173F38EC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82F98D4-DAE9-023B-D4E6-36842B783B6C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4FACBF67-D565-0107-862A-4ACA8E5B43F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F086101E-15D7-88A1-02A2-0FA0F9E3703C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65609F62-3E96-ECC8-AB00-6BE968D0938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0302C9D2-8DE3-5E24-364A-E0083CD458FE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E6C2F249-1CA4-504E-5411-8D8E24D5572E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BEF0F9C2-5982-474E-3E3B-D3B391459018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24D95101-D8BF-4E6D-4FEE-48DF34E1C857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206F2DF4-32B8-F7A3-0767-4178306F7FAC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172FFEDE-A836-9825-64A9-D383E8E46C1D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1A1A9F83-C93D-F185-8193-0BF49FA36078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BF409181-B127-A541-6D5F-899C3FC6D81B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D6B82021-E102-B5BD-6763-BAC441086804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288D5135-8B5A-3E2C-0C88-6F8F026A0D1E}"/>
              </a:ext>
            </a:extLst>
          </p:cNvPr>
          <p:cNvGrpSpPr/>
          <p:nvPr/>
        </p:nvGrpSpPr>
        <p:grpSpPr>
          <a:xfrm>
            <a:off x="3308113" y="2584578"/>
            <a:ext cx="148533" cy="2912873"/>
            <a:chOff x="3699374" y="2584578"/>
            <a:chExt cx="148533" cy="2912873"/>
          </a:xfrm>
        </p:grpSpPr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7F95D4FB-5D75-2180-4E79-CDF41B279206}"/>
                </a:ext>
              </a:extLst>
            </p:cNvPr>
            <p:cNvSpPr/>
            <p:nvPr/>
          </p:nvSpPr>
          <p:spPr>
            <a:xfrm flipV="1">
              <a:off x="3699374" y="258457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391A0D5-86AD-2B9D-7FFE-4EECB5A2022F}"/>
                </a:ext>
              </a:extLst>
            </p:cNvPr>
            <p:cNvSpPr/>
            <p:nvPr/>
          </p:nvSpPr>
          <p:spPr>
            <a:xfrm flipV="1">
              <a:off x="3699374" y="27300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A8052BA1-6355-9735-E3EB-F2C5442062A9}"/>
                </a:ext>
              </a:extLst>
            </p:cNvPr>
            <p:cNvSpPr/>
            <p:nvPr/>
          </p:nvSpPr>
          <p:spPr>
            <a:xfrm flipV="1">
              <a:off x="3699374" y="28755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FCC35F54-5AFB-08AA-EE0E-F64EFB3CB6FE}"/>
                </a:ext>
              </a:extLst>
            </p:cNvPr>
            <p:cNvSpPr/>
            <p:nvPr/>
          </p:nvSpPr>
          <p:spPr>
            <a:xfrm flipV="1">
              <a:off x="3699374" y="30210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58B80049-BBF3-AF4B-B038-84450CE95406}"/>
                </a:ext>
              </a:extLst>
            </p:cNvPr>
            <p:cNvSpPr/>
            <p:nvPr/>
          </p:nvSpPr>
          <p:spPr>
            <a:xfrm flipV="1">
              <a:off x="3699374" y="316648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687B62ED-8119-22D0-9276-D000595D17C4}"/>
                </a:ext>
              </a:extLst>
            </p:cNvPr>
            <p:cNvSpPr/>
            <p:nvPr/>
          </p:nvSpPr>
          <p:spPr>
            <a:xfrm flipV="1">
              <a:off x="3699374" y="33119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82E163C1-2A46-70F5-60F6-0C0E23866C5E}"/>
                </a:ext>
              </a:extLst>
            </p:cNvPr>
            <p:cNvSpPr/>
            <p:nvPr/>
          </p:nvSpPr>
          <p:spPr>
            <a:xfrm flipV="1">
              <a:off x="3699374" y="34574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DEC708F-6176-24DC-B716-0B7268E827D1}"/>
                </a:ext>
              </a:extLst>
            </p:cNvPr>
            <p:cNvSpPr/>
            <p:nvPr/>
          </p:nvSpPr>
          <p:spPr>
            <a:xfrm flipV="1">
              <a:off x="3699374" y="36029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745FE9EC-E37A-742B-65E4-813793ECEB1A}"/>
                </a:ext>
              </a:extLst>
            </p:cNvPr>
            <p:cNvSpPr/>
            <p:nvPr/>
          </p:nvSpPr>
          <p:spPr>
            <a:xfrm flipV="1">
              <a:off x="3699374" y="374840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904BBE16-2C52-AE0E-2469-BAC374ABE385}"/>
                </a:ext>
              </a:extLst>
            </p:cNvPr>
            <p:cNvSpPr/>
            <p:nvPr/>
          </p:nvSpPr>
          <p:spPr>
            <a:xfrm flipV="1">
              <a:off x="3699374" y="38938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A769EC9F-10FC-4330-73C7-B3FB7892165F}"/>
                </a:ext>
              </a:extLst>
            </p:cNvPr>
            <p:cNvSpPr/>
            <p:nvPr/>
          </p:nvSpPr>
          <p:spPr>
            <a:xfrm flipV="1">
              <a:off x="3699374" y="40393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795144C5-115A-E45A-C4AA-22A70D673049}"/>
                </a:ext>
              </a:extLst>
            </p:cNvPr>
            <p:cNvSpPr/>
            <p:nvPr/>
          </p:nvSpPr>
          <p:spPr>
            <a:xfrm flipV="1">
              <a:off x="3699374" y="418483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6A9740-8D1E-2A0E-419E-EF641DCEC0F3}"/>
                </a:ext>
              </a:extLst>
            </p:cNvPr>
            <p:cNvSpPr/>
            <p:nvPr/>
          </p:nvSpPr>
          <p:spPr>
            <a:xfrm flipV="1">
              <a:off x="3699374" y="433031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E2336709-ADF2-2203-34F1-9BC74ABD3E24}"/>
                </a:ext>
              </a:extLst>
            </p:cNvPr>
            <p:cNvSpPr/>
            <p:nvPr/>
          </p:nvSpPr>
          <p:spPr>
            <a:xfrm flipV="1">
              <a:off x="3699374" y="447578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9052563-2AA5-760E-0F16-6B9D9A98AAB5}"/>
                </a:ext>
              </a:extLst>
            </p:cNvPr>
            <p:cNvSpPr/>
            <p:nvPr/>
          </p:nvSpPr>
          <p:spPr>
            <a:xfrm flipV="1">
              <a:off x="3699374" y="462126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BF06090D-F795-9CAB-4A3A-8F3B37429906}"/>
                </a:ext>
              </a:extLst>
            </p:cNvPr>
            <p:cNvSpPr/>
            <p:nvPr/>
          </p:nvSpPr>
          <p:spPr>
            <a:xfrm flipV="1">
              <a:off x="3699374" y="476674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96BE4DB7-CD17-64EF-D359-54C25A27111A}"/>
                </a:ext>
              </a:extLst>
            </p:cNvPr>
            <p:cNvSpPr/>
            <p:nvPr/>
          </p:nvSpPr>
          <p:spPr>
            <a:xfrm flipV="1">
              <a:off x="3699374" y="491222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F9DB13C5-2F78-2E42-27DE-8F3B44DC42B1}"/>
                </a:ext>
              </a:extLst>
            </p:cNvPr>
            <p:cNvSpPr/>
            <p:nvPr/>
          </p:nvSpPr>
          <p:spPr>
            <a:xfrm flipV="1">
              <a:off x="3699374" y="505769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C8BE8C6-B881-108E-F238-806F3F6EE9F1}"/>
                </a:ext>
              </a:extLst>
            </p:cNvPr>
            <p:cNvSpPr/>
            <p:nvPr/>
          </p:nvSpPr>
          <p:spPr>
            <a:xfrm flipV="1">
              <a:off x="3699374" y="520317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78AADDF-9875-F315-80B3-1C7278EC390C}"/>
                </a:ext>
              </a:extLst>
            </p:cNvPr>
            <p:cNvSpPr/>
            <p:nvPr/>
          </p:nvSpPr>
          <p:spPr>
            <a:xfrm flipV="1">
              <a:off x="3699374" y="534865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0" grpId="0"/>
      <p:bldP spid="531" grpId="0"/>
      <p:bldP spid="532" grpId="0"/>
      <p:bldP spid="5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3B84B-C5B7-B9A9-28DC-B400DE5A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Prompter pour le chat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D5CB-80A7-BEB8-2BB0-5AC64D6C1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/>
              <a:t>L’utilisateur a demandé: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00B050"/>
                </a:solidFill>
              </a:rPr>
              <a:t>[votre texte]</a:t>
            </a:r>
          </a:p>
          <a:p>
            <a:pPr marL="0" indent="0">
              <a:buNone/>
            </a:pPr>
            <a:r>
              <a:rPr lang="fr-FR" sz="4000" dirty="0"/>
              <a:t>La réponse la plus adapté pour aider l’utilisateur de façon pacifiste, gentille, etc… est:</a:t>
            </a:r>
          </a:p>
          <a:p>
            <a:pPr marL="0" indent="0">
              <a:buNone/>
            </a:pPr>
            <a:r>
              <a:rPr lang="fr-FR" sz="4000" b="1" i="1" dirty="0">
                <a:solidFill>
                  <a:srgbClr val="FFC000"/>
                </a:solidFill>
              </a:rPr>
              <a:t>[prédire les mots suivants un par un]</a:t>
            </a:r>
          </a:p>
        </p:txBody>
      </p:sp>
    </p:spTree>
    <p:extLst>
      <p:ext uri="{BB962C8B-B14F-4D97-AF65-F5344CB8AC3E}">
        <p14:creationId xmlns:p14="http://schemas.microsoft.com/office/powerpoint/2010/main" val="366353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l’ensemble de théories et de techniques mises en œuvre en vue de réaliser des machines capables de</a:t>
            </a: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simuler l'intelligence humaine </a:t>
            </a:r>
            <a:r>
              <a:rPr lang="fr-FR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7F13F7-DD33-6EB2-6C38-A24C18B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Résumé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CA598-2270-D71E-096F-7341B60F8FC3}"/>
              </a:ext>
            </a:extLst>
          </p:cNvPr>
          <p:cNvSpPr/>
          <p:nvPr/>
        </p:nvSpPr>
        <p:spPr>
          <a:xfrm>
            <a:off x="2550160" y="412343"/>
            <a:ext cx="7091681" cy="4358640"/>
          </a:xfrm>
          <a:prstGeom prst="ellipse">
            <a:avLst/>
          </a:prstGeom>
          <a:solidFill>
            <a:srgbClr val="DCDC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DD210-9B2E-497B-A488-2A057B545B77}"/>
              </a:ext>
            </a:extLst>
          </p:cNvPr>
          <p:cNvSpPr txBox="1"/>
          <p:nvPr/>
        </p:nvSpPr>
        <p:spPr>
          <a:xfrm>
            <a:off x="4798416" y="69456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Intelligence Artificielle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8054EB-670A-B040-8B2B-D7A19FAEA2DD}"/>
              </a:ext>
            </a:extLst>
          </p:cNvPr>
          <p:cNvSpPr/>
          <p:nvPr/>
        </p:nvSpPr>
        <p:spPr>
          <a:xfrm>
            <a:off x="2702560" y="1442720"/>
            <a:ext cx="1656081" cy="2255520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0E41AF-ED5B-5E3C-2C28-C39B37DC22F5}"/>
              </a:ext>
            </a:extLst>
          </p:cNvPr>
          <p:cNvSpPr/>
          <p:nvPr/>
        </p:nvSpPr>
        <p:spPr>
          <a:xfrm>
            <a:off x="4511041" y="1209040"/>
            <a:ext cx="4897121" cy="3231862"/>
          </a:xfrm>
          <a:prstGeom prst="ellipse">
            <a:avLst/>
          </a:prstGeom>
          <a:solidFill>
            <a:srgbClr val="BEBE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21CD7-85C9-4D25-1476-996E0FB408F2}"/>
              </a:ext>
            </a:extLst>
          </p:cNvPr>
          <p:cNvSpPr txBox="1"/>
          <p:nvPr/>
        </p:nvSpPr>
        <p:spPr>
          <a:xfrm>
            <a:off x="3011048" y="166133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Classique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FE3B9-D5B5-985F-4B89-3DEEFD6CDB42}"/>
              </a:ext>
            </a:extLst>
          </p:cNvPr>
          <p:cNvSpPr txBox="1"/>
          <p:nvPr/>
        </p:nvSpPr>
        <p:spPr>
          <a:xfrm>
            <a:off x="5611221" y="1469401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Automatique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26FDAF-7CCB-45EA-B995-3CE4D3C1F638}"/>
              </a:ext>
            </a:extLst>
          </p:cNvPr>
          <p:cNvSpPr/>
          <p:nvPr/>
        </p:nvSpPr>
        <p:spPr>
          <a:xfrm>
            <a:off x="4798416" y="1983873"/>
            <a:ext cx="4284625" cy="2293487"/>
          </a:xfrm>
          <a:prstGeom prst="ellipse">
            <a:avLst/>
          </a:prstGeom>
          <a:solidFill>
            <a:srgbClr val="A4A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96F575-6ACC-0ADC-F955-575BFC6B76EA}"/>
              </a:ext>
            </a:extLst>
          </p:cNvPr>
          <p:cNvSpPr txBox="1"/>
          <p:nvPr/>
        </p:nvSpPr>
        <p:spPr>
          <a:xfrm>
            <a:off x="5926268" y="2124716"/>
            <a:ext cx="221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Réseaux de Neurones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E694E5C-3A6F-79B1-7D08-D4B4103121FE}"/>
              </a:ext>
            </a:extLst>
          </p:cNvPr>
          <p:cNvSpPr/>
          <p:nvPr/>
        </p:nvSpPr>
        <p:spPr>
          <a:xfrm>
            <a:off x="5201921" y="2557496"/>
            <a:ext cx="3484880" cy="1544387"/>
          </a:xfrm>
          <a:prstGeom prst="ellipse">
            <a:avLst/>
          </a:prstGeom>
          <a:solidFill>
            <a:srgbClr val="8D8D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8DCF-8EF9-598C-9F30-622FE17BB01E}"/>
              </a:ext>
            </a:extLst>
          </p:cNvPr>
          <p:cNvSpPr txBox="1"/>
          <p:nvPr/>
        </p:nvSpPr>
        <p:spPr>
          <a:xfrm>
            <a:off x="6188396" y="2690063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6649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7" grpId="0" animBg="1"/>
      <p:bldP spid="8" grpId="0"/>
      <p:bldP spid="9" grpId="0"/>
      <p:bldP spid="10" grpId="0" animBg="1"/>
      <p:bldP spid="12" grpId="0"/>
      <p:bldP spid="14" grpId="0" animBg="1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consomme beaucoup d’énergie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BF8EA-544B-98AC-7A3F-8174887EB6DF}"/>
              </a:ext>
            </a:extLst>
          </p:cNvPr>
          <p:cNvSpPr txBox="1"/>
          <p:nvPr/>
        </p:nvSpPr>
        <p:spPr>
          <a:xfrm rot="20942211">
            <a:off x="4110438" y="5973726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9816-1EF2-E9F2-D66E-BB4395399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fr-FR" sz="5200" dirty="0"/>
              <a:t>Merci pour votre attention!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446F5E2-B53C-A615-43F0-06368A927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0408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fr-FR" b="1" dirty="0"/>
              <a:t>Questions / Réponses</a:t>
            </a:r>
          </a:p>
        </p:txBody>
      </p:sp>
      <p:pic>
        <p:nvPicPr>
          <p:cNvPr id="3" name="Picture 2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449E187D-1AE3-BCB4-3087-1DA35058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 flipH="1"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0EAD3-04FF-528E-1CD1-1693F4AADBF1}"/>
              </a:ext>
            </a:extLst>
          </p:cNvPr>
          <p:cNvSpPr txBox="1"/>
          <p:nvPr/>
        </p:nvSpPr>
        <p:spPr>
          <a:xfrm>
            <a:off x="9652202" y="6488668"/>
            <a:ext cx="253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b="1" dirty="0">
                <a:solidFill>
                  <a:srgbClr val="00B050"/>
                </a:solidFill>
              </a:rPr>
              <a:t>Info</a:t>
            </a:r>
            <a:r>
              <a:rPr lang="en-US" b="1" dirty="0">
                <a:solidFill>
                  <a:srgbClr val="FFC00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347907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2030</Words>
  <Application>Microsoft Office PowerPoint</Application>
  <PresentationFormat>Widescreen</PresentationFormat>
  <Paragraphs>393</Paragraphs>
  <Slides>52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Office Theme</vt:lpstr>
      <vt:lpstr>Intelligences Artificielles</vt:lpstr>
      <vt:lpstr>Qu’est-ce que l’intelligence?</vt:lpstr>
      <vt:lpstr>Définition formelle</vt:lpstr>
      <vt:lpstr>Qu’est-ce que l’intelligence  « artificielle » ?</vt:lpstr>
      <vt:lpstr>Définition formelle</vt:lpstr>
      <vt:lpstr>PowerPoint Presentation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"trouver les règles à appliquer"?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neurone par mot!</vt:lpstr>
      <vt:lpstr>Prompter pour le chat</vt:lpstr>
      <vt:lpstr>Résumé</vt:lpstr>
      <vt:lpstr>Conclusion</vt:lpstr>
      <vt:lpstr>Merci pour votre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69</cp:revision>
  <dcterms:created xsi:type="dcterms:W3CDTF">2023-05-24T00:27:17Z</dcterms:created>
  <dcterms:modified xsi:type="dcterms:W3CDTF">2023-07-02T16:08:15Z</dcterms:modified>
</cp:coreProperties>
</file>